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70" r:id="rId17"/>
    <p:sldId id="271" r:id="rId18"/>
    <p:sldId id="273" r:id="rId19"/>
    <p:sldId id="282" r:id="rId20"/>
    <p:sldId id="279" r:id="rId21"/>
    <p:sldId id="274" r:id="rId22"/>
    <p:sldId id="278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778E6-D2AE-4CA8-85B1-E4B3E6C7C53C}" type="datetimeFigureOut">
              <a:rPr lang="en-CA" smtClean="0"/>
              <a:pPr/>
              <a:t>16/03/2012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89747-D9E9-4B0F-9B42-017B4E39E4FC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slow">
    <p:cut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twitter.com/articles/166337-the-twitter-glossary" TargetMode="External"/><Relationship Id="rId2" Type="http://schemas.openxmlformats.org/officeDocument/2006/relationships/hyperlink" Target="http://www.webopedia.com/quick_ref/Twitter_Dictionary_Guide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ter.com/" TargetMode="External"/><Relationship Id="rId2" Type="http://schemas.openxmlformats.org/officeDocument/2006/relationships/hyperlink" Target="http://www.facebook.com/twit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SuNx0UrnE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useof.com/" TargetMode="External"/><Relationship Id="rId2" Type="http://schemas.openxmlformats.org/officeDocument/2006/relationships/hyperlink" Target="http://www.hootsuit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aloomph.com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lchimp.com/" TargetMode="External"/><Relationship Id="rId2" Type="http://schemas.openxmlformats.org/officeDocument/2006/relationships/hyperlink" Target="http://www.constantcontac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amymariehancock@gmail.com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yhancock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pPr algn="ctr"/>
            <a:r>
              <a:rPr lang="en-CA" dirty="0" smtClean="0"/>
              <a:t>Camps Connect Online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 smtClean="0"/>
              <a:t>Utilizing Social Media &amp; Multimedia Communications</a:t>
            </a:r>
            <a:endParaRPr lang="en-CA" sz="2800" b="1" dirty="0"/>
          </a:p>
        </p:txBody>
      </p:sp>
      <p:pic>
        <p:nvPicPr>
          <p:cNvPr id="4" name="Picture 3" descr="FaceBook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7799">
            <a:off x="683568" y="476672"/>
            <a:ext cx="1728192" cy="1728192"/>
          </a:xfrm>
          <a:prstGeom prst="rect">
            <a:avLst/>
          </a:prstGeom>
        </p:spPr>
      </p:pic>
      <p:pic>
        <p:nvPicPr>
          <p:cNvPr id="5" name="Picture 4" descr="social-twitter-box-blue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54164">
            <a:off x="1446914" y="4192346"/>
            <a:ext cx="1584176" cy="1584176"/>
          </a:xfrm>
          <a:prstGeom prst="rect">
            <a:avLst/>
          </a:prstGeom>
        </p:spPr>
      </p:pic>
      <p:pic>
        <p:nvPicPr>
          <p:cNvPr id="6" name="Picture 5" descr="YouTub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76763">
            <a:off x="6181430" y="4246342"/>
            <a:ext cx="1512168" cy="1512168"/>
          </a:xfrm>
          <a:prstGeom prst="rect">
            <a:avLst/>
          </a:prstGeom>
        </p:spPr>
      </p:pic>
      <p:pic>
        <p:nvPicPr>
          <p:cNvPr id="7" name="Picture 6" descr="blog_post_note.jpg"/>
          <p:cNvPicPr>
            <a:picLocks noChangeAspect="1"/>
          </p:cNvPicPr>
          <p:nvPr/>
        </p:nvPicPr>
        <p:blipFill>
          <a:blip r:embed="rId5" cstate="print"/>
          <a:srcRect l="8737" t="8650" r="6804" b="4853"/>
          <a:stretch>
            <a:fillRect/>
          </a:stretch>
        </p:blipFill>
        <p:spPr>
          <a:xfrm>
            <a:off x="3563888" y="4221088"/>
            <a:ext cx="2088232" cy="216024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to...Twitter?</a:t>
            </a:r>
            <a:endParaRPr lang="en-CA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 a Twitter account for your organization</a:t>
            </a:r>
          </a:p>
          <a:p>
            <a:pPr lvl="1"/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 a simple log-in email, username, and password that can be shared with your office staff.</a:t>
            </a:r>
          </a:p>
          <a:p>
            <a:pPr lvl="1">
              <a:buNone/>
            </a:pP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Follow other Twitter Feeds!</a:t>
            </a:r>
          </a:p>
          <a:p>
            <a:pPr lvl="1"/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Camps</a:t>
            </a:r>
          </a:p>
          <a:p>
            <a:pPr lvl="1"/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Organizations</a:t>
            </a:r>
          </a:p>
          <a:p>
            <a:pPr lvl="1"/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Interests</a:t>
            </a:r>
          </a:p>
          <a:p>
            <a:pPr lvl="1">
              <a:buNone/>
            </a:pP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buNone/>
            </a:pP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/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Twitter?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to Tweet ?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Respond to direct messages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others for following you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@</a:t>
            </a:r>
            <a:r>
              <a:rPr lang="en-C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Alberta_Camping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THX for the follow.</a:t>
            </a:r>
          </a:p>
          <a:p>
            <a:pPr lvl="1"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C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Retweet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Reply, Favourite</a:t>
            </a:r>
          </a:p>
          <a:p>
            <a:pPr lvl="1">
              <a:buNone/>
            </a:pP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 Glossary</a:t>
            </a:r>
            <a:endParaRPr lang="en-C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#FF, TMB, @LMNOP...what does it all mean!?</a:t>
            </a:r>
          </a:p>
          <a:p>
            <a:pPr>
              <a:buNone/>
            </a:pPr>
            <a:endParaRPr lang="en-US" sz="2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2"/>
            </a:endParaRPr>
          </a:p>
          <a:p>
            <a:pPr>
              <a:buNone/>
            </a:pPr>
            <a:r>
              <a:rPr lang="en-US" sz="2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http://www.webopedia.com/quick_ref/Twitter_Dictionary_Guide.asp</a:t>
            </a:r>
            <a:endParaRPr lang="en-US" sz="2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US" sz="2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https://support.twitter.com/articles/166337-the-twitter-glossary#</a:t>
            </a:r>
            <a:endParaRPr lang="en-CA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653136"/>
            <a:ext cx="2983607" cy="1876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Use </a:t>
            </a:r>
            <a:endParaRPr lang="en-CA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YouTube is the 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n-CA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nd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most 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popular search engine on the web and is owned by the 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r>
              <a:rPr lang="en-CA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 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GOOGLE</a:t>
            </a:r>
          </a:p>
          <a:p>
            <a:pPr>
              <a:buNone/>
            </a:pPr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/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SEARCH ENGINE OPTIMIZATION FOR YOUR CAMP!</a:t>
            </a:r>
          </a:p>
          <a:p>
            <a:pPr>
              <a:buNone/>
            </a:pPr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YouTube Channels can be used like Facebook</a:t>
            </a:r>
          </a:p>
          <a:p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Share videos, add ‘favourites’ and playlists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5127"/>
          <a:stretch>
            <a:fillRect/>
          </a:stretch>
        </p:blipFill>
        <p:spPr bwMode="auto">
          <a:xfrm>
            <a:off x="2987824" y="836712"/>
            <a:ext cx="2448271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YouTube</a:t>
            </a:r>
            <a:endParaRPr lang="en-C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 a YouTube Channel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 an email and password your staff can use</a:t>
            </a:r>
          </a:p>
          <a:p>
            <a:pPr lvl="1"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Upload Videos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 playlists with relatable videos or favourites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Subscribe to other YouTube Channels</a:t>
            </a:r>
          </a:p>
          <a:p>
            <a:pPr lvl="1">
              <a:buNone/>
            </a:pPr>
            <a:endParaRPr lang="en-CA" dirty="0" smtClean="0"/>
          </a:p>
        </p:txBody>
      </p:sp>
      <p:pic>
        <p:nvPicPr>
          <p:cNvPr id="4" name="Picture 3" descr="youtube arr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84984"/>
            <a:ext cx="936104" cy="93610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with the ACA</a:t>
            </a:r>
            <a:endParaRPr lang="en-CA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5482952" cy="4389120"/>
          </a:xfrm>
        </p:spPr>
        <p:txBody>
          <a:bodyPr/>
          <a:lstStyle/>
          <a:p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 with the Alberta Camping Association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 with ACA Members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Support each other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 descr="ACA colou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44824"/>
            <a:ext cx="2160240" cy="2160240"/>
          </a:xfrm>
          <a:prstGeom prst="rect">
            <a:avLst/>
          </a:prstGeom>
        </p:spPr>
      </p:pic>
      <p:pic>
        <p:nvPicPr>
          <p:cNvPr id="5" name="Picture 4" descr="facebook-lik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077072"/>
            <a:ext cx="2160240" cy="650395"/>
          </a:xfrm>
          <a:prstGeom prst="rect">
            <a:avLst/>
          </a:prstGeom>
        </p:spPr>
      </p:pic>
      <p:pic>
        <p:nvPicPr>
          <p:cNvPr id="6" name="Picture 5" descr="follow-us-on-twitter butt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4797152"/>
            <a:ext cx="2152525" cy="648072"/>
          </a:xfrm>
          <a:prstGeom prst="rect">
            <a:avLst/>
          </a:prstGeom>
        </p:spPr>
      </p:pic>
      <p:pic>
        <p:nvPicPr>
          <p:cNvPr id="7" name="Picture 6" descr="youtub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5517232"/>
            <a:ext cx="2160239" cy="64807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Hey</a:t>
            </a: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                       !!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Blogs create interesting content to your webpage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resource for campers, parents, and organizations within your industry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Content for Social Media Pages, linking to your webpage.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SEO, internal blogs increase your search engine results...a lot.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7" descr="read_our_blog.jpg"/>
          <p:cNvPicPr>
            <a:picLocks noChangeAspect="1"/>
          </p:cNvPicPr>
          <p:nvPr/>
        </p:nvPicPr>
        <p:blipFill>
          <a:blip r:embed="rId2" cstate="print">
            <a:lum bright="-20000" contrast="40000"/>
          </a:blip>
          <a:srcRect t="12450" b="12847"/>
          <a:stretch>
            <a:fillRect/>
          </a:stretch>
        </p:blipFill>
        <p:spPr>
          <a:xfrm>
            <a:off x="1763688" y="1052736"/>
            <a:ext cx="3744416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Blogging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RSS Feeds, Subscribers, &amp; Comments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 content should include Meta Data Description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Images and Documents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Links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5" descr="read-our-blog.jpg"/>
          <p:cNvPicPr>
            <a:picLocks noChangeAspect="1"/>
          </p:cNvPicPr>
          <p:nvPr/>
        </p:nvPicPr>
        <p:blipFill>
          <a:blip r:embed="rId2" cstate="print"/>
          <a:srcRect l="72826" t="-4010" r="1087" b="10716"/>
          <a:stretch>
            <a:fillRect/>
          </a:stretch>
        </p:blipFill>
        <p:spPr>
          <a:xfrm>
            <a:off x="6372200" y="4581128"/>
            <a:ext cx="1728192" cy="16750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 at Last!</a:t>
            </a:r>
            <a:endParaRPr lang="en-CA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FaceBook-ic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24744"/>
            <a:ext cx="2016224" cy="2016224"/>
          </a:xfrm>
        </p:spPr>
      </p:pic>
      <p:pic>
        <p:nvPicPr>
          <p:cNvPr id="5" name="Picture 4" descr="social-twitter-box-blue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052736"/>
            <a:ext cx="2016224" cy="2016224"/>
          </a:xfrm>
          <a:prstGeom prst="rect">
            <a:avLst/>
          </a:prstGeom>
        </p:spPr>
      </p:pic>
      <p:pic>
        <p:nvPicPr>
          <p:cNvPr id="6" name="Picture 5" descr="YouTub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124744"/>
            <a:ext cx="1944216" cy="19442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465313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Integrating your Social Media</a:t>
            </a:r>
            <a:endParaRPr lang="en-C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7" descr="read-our-blog.jpg"/>
          <p:cNvPicPr>
            <a:picLocks noChangeAspect="1"/>
          </p:cNvPicPr>
          <p:nvPr/>
        </p:nvPicPr>
        <p:blipFill>
          <a:blip r:embed="rId5" cstate="print"/>
          <a:srcRect l="73913" r="3261" b="11769"/>
          <a:stretch>
            <a:fillRect/>
          </a:stretch>
        </p:blipFill>
        <p:spPr>
          <a:xfrm>
            <a:off x="6588224" y="1124744"/>
            <a:ext cx="1787107" cy="1872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Apps for Integration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Posts on Facebook go automatically to Twitter</a:t>
            </a:r>
          </a:p>
          <a:p>
            <a:pPr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www.facebook.com/twitter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Tweets get posted automatically to Facebook</a:t>
            </a:r>
          </a:p>
          <a:p>
            <a:pPr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www.twitter.com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under APPS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YouTube for Pages (App for Facebook)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Tweets to Pages (App for Facebook)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Revolution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YouTube Video</a:t>
            </a:r>
          </a:p>
          <a:p>
            <a:pPr>
              <a:buNone/>
            </a:pP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http://www.youtube.com/watch?v=3SuNx0UrnEo</a:t>
            </a:r>
            <a:endParaRPr lang="en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Scheduling Apps?</a:t>
            </a:r>
            <a:endParaRPr lang="en-C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A web based application that allows you to view, schedule, control, and post to all your social media platforms from one access point.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www.hootsuite.com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www.makeuseof.com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www.socialoomph.com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Amy’s opinion of Scheduling Apps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Newsletters</a:t>
            </a:r>
            <a:endParaRPr lang="en-CA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Keep your campers, staff, supporters, and business partners engaged year round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Share news, events, articles, needs, and ask for feedback.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Links, Links, Links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Include social media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5" name="Picture 3" descr="C:\Users\Amy\AppData\Local\Microsoft\Windows\Temporary Internet Files\Content.IE5\RDSR1HI0\MC9003710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3963">
            <a:off x="5277333" y="4010337"/>
            <a:ext cx="2736304" cy="24069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Newsletter Options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Constant Contact (cheap options)</a:t>
            </a:r>
          </a:p>
          <a:p>
            <a:pPr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www.constantcontact.com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Mail Chimp (free options)</a:t>
            </a:r>
          </a:p>
          <a:p>
            <a:pPr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www.mailchimp.com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Internal web based mailing system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Consistent!  </a:t>
            </a:r>
            <a:endParaRPr lang="en-CA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Social Media gains momentum (and loses it)</a:t>
            </a:r>
          </a:p>
          <a:p>
            <a:pPr>
              <a:buNone/>
            </a:pPr>
            <a:endParaRPr lang="en-CA" sz="28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Outdated posts/material repels “Likes” &amp; “Follows”</a:t>
            </a:r>
          </a:p>
          <a:p>
            <a:pPr>
              <a:buNone/>
            </a:pPr>
            <a:endParaRPr lang="en-CA" sz="28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People start to expect hearing from you</a:t>
            </a:r>
          </a:p>
          <a:p>
            <a:endParaRPr lang="en-CA" sz="28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People will stop sharing you</a:t>
            </a:r>
            <a:endParaRPr lang="en-CA" sz="2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Concerns  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Privacy Settings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Choosing Social Media Administrators you trust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Removing SPAM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Anti-spam widgets for Blogs</a:t>
            </a:r>
          </a:p>
          <a:p>
            <a:pPr lvl="1"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Let’s discuss your concerns</a:t>
            </a:r>
          </a:p>
          <a:p>
            <a:pPr lvl="1">
              <a:buNone/>
            </a:pPr>
            <a:endParaRPr lang="en-CA" dirty="0" smtClean="0"/>
          </a:p>
          <a:p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4211959" y="836712"/>
            <a:ext cx="3471437" cy="2163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CA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 bwMode="auto">
          <a:xfrm>
            <a:off x="4644008" y="2060848"/>
            <a:ext cx="4032448" cy="29920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23528" y="1988840"/>
            <a:ext cx="468052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 Amy Hancock</a:t>
            </a:r>
          </a:p>
          <a:p>
            <a:endParaRPr lang="en-C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Email: </a:t>
            </a: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amymariehancock@gmail.com</a:t>
            </a:r>
            <a:endParaRPr lang="en-C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Phone:  780-289-6145</a:t>
            </a: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Web:  </a:t>
            </a: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www.amyhancock.com</a:t>
            </a:r>
            <a:endParaRPr lang="en-C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C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Freelance Writer</a:t>
            </a: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Multimedia &amp; Online Communications</a:t>
            </a:r>
          </a:p>
          <a:p>
            <a:pPr>
              <a:buNone/>
            </a:pPr>
            <a:r>
              <a:rPr lang="en-C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Video Production/Promotions</a:t>
            </a:r>
            <a:endParaRPr lang="en-C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Few) Reasons to 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Nearly one billion people use Facebook.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 with communities, campers, staff, alumni, industry partners, and join this interactive platform.  Get people talking about your camp!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Share fundraising events, photos, stories, and interactive media that funnels traffic to your website.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5" name="Picture 4" descr="facebook-like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052736"/>
            <a:ext cx="2870033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Facebook?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 a Facebook Page for your organization.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 with others! 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Camps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Industry partners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Related organizations</a:t>
            </a:r>
          </a:p>
          <a:p>
            <a:pPr>
              <a:buNone/>
            </a:pPr>
            <a:endParaRPr lang="en-CA" dirty="0" smtClean="0"/>
          </a:p>
        </p:txBody>
      </p:sp>
      <p:pic>
        <p:nvPicPr>
          <p:cNvPr id="4" name="Picture 3" descr="FaceBook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501008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 PAGE vs. GROUP</a:t>
            </a:r>
            <a:endParaRPr lang="en-C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	</a:t>
            </a:r>
            <a:endParaRPr lang="en-C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Group</a:t>
            </a:r>
            <a:endParaRPr lang="en-C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186808" cy="3074640"/>
          </a:xfrm>
        </p:spPr>
        <p:txBody>
          <a:bodyPr>
            <a:normAutofit/>
          </a:bodyPr>
          <a:lstStyle/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Members join by clicking “LIKE” on your page.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Useful for marketing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Inclusive access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Potential global reach 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Integration with other social medias &amp; communications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175447" cy="2786608"/>
          </a:xfrm>
        </p:spPr>
        <p:txBody>
          <a:bodyPr>
            <a:normAutofit lnSpcReduction="10000"/>
          </a:bodyPr>
          <a:lstStyle/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Members join by invite, or request to join.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Useful for connecting in a less public forum.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Exclusive  access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 with “Friends” only</a:t>
            </a:r>
          </a:p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Stands alone</a:t>
            </a:r>
            <a:endParaRPr lang="en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6612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your purpose on Facebook?</a:t>
            </a:r>
            <a:endParaRPr lang="en-CA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Facebook?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Once you LIKE them, tell them &amp; they’ll LIKE you!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Visit your page often and encourage interaction.</a:t>
            </a:r>
          </a:p>
          <a:p>
            <a:pPr lvl="1"/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 least 2-3 days a week, it only takes a few minutes!</a:t>
            </a:r>
          </a:p>
          <a:p>
            <a:pPr lvl="1"/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20" t="21712" r="2981" b="28941"/>
          <a:stretch>
            <a:fillRect/>
          </a:stretch>
        </p:blipFill>
        <p:spPr bwMode="auto">
          <a:xfrm>
            <a:off x="3491880" y="4869160"/>
            <a:ext cx="4104456" cy="13681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Post?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Special Events (ideal for fundraising events)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Photos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Job postings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News 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Links to interesting articles/videos/photos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Links to your website</a:t>
            </a: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Blog postings 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en-C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Discussion:  Let’s brainstorm some posting ideas!</a:t>
            </a:r>
            <a:endParaRPr lang="en-C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on Facebook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Consider purchasing a Facebook Ad</a:t>
            </a:r>
          </a:p>
          <a:p>
            <a:pPr>
              <a:buNone/>
            </a:pPr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Integrate other social medias with Facebook</a:t>
            </a:r>
          </a:p>
          <a:p>
            <a:pPr lvl="1"/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Applications and details will be discussed</a:t>
            </a:r>
          </a:p>
          <a:p>
            <a:pPr lvl="1">
              <a:buNone/>
            </a:pPr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Mention your social media on your website, and other marketing material.</a:t>
            </a:r>
          </a:p>
          <a:p>
            <a:pPr>
              <a:buNone/>
            </a:pPr>
            <a:endParaRPr lang="en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Ask people to SHARE it with their friends and family.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                        ?</a:t>
            </a:r>
            <a:endParaRPr lang="en-CA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Honestly, because everybody else is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Spread news instantly and globally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Share ideas, news, resources, and connect with millions of users, and your local online community.</a:t>
            </a:r>
          </a:p>
          <a:p>
            <a:pPr>
              <a:buNone/>
            </a:pP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People will ‘follow’ your ‘tweets’....guaranteed.</a:t>
            </a:r>
          </a:p>
          <a:p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 descr="follow-us-on-twitter but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980728"/>
            <a:ext cx="2988270" cy="89969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724</Words>
  <Application>Microsoft Office PowerPoint</Application>
  <PresentationFormat>On-screen Show (4:3)</PresentationFormat>
  <Paragraphs>205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Camps Connect Online</vt:lpstr>
      <vt:lpstr>Social Media Revolution</vt:lpstr>
      <vt:lpstr>(A Few) Reasons to </vt:lpstr>
      <vt:lpstr>How to Use Facebook?</vt:lpstr>
      <vt:lpstr>Facebook PAGE vs. GROUP</vt:lpstr>
      <vt:lpstr>How to Use Facebook?</vt:lpstr>
      <vt:lpstr>What to Post?</vt:lpstr>
      <vt:lpstr>Building on Facebook</vt:lpstr>
      <vt:lpstr>Why                         ?</vt:lpstr>
      <vt:lpstr>How to...Twitter?</vt:lpstr>
      <vt:lpstr>How to Twitter?</vt:lpstr>
      <vt:lpstr>Twitter Glossary</vt:lpstr>
      <vt:lpstr>Why Use </vt:lpstr>
      <vt:lpstr>How to Use YouTube</vt:lpstr>
      <vt:lpstr>Social Media with the ACA</vt:lpstr>
      <vt:lpstr>Hey,                             !!</vt:lpstr>
      <vt:lpstr>More About Blogging</vt:lpstr>
      <vt:lpstr>Together at Last!</vt:lpstr>
      <vt:lpstr>Apps for Integration</vt:lpstr>
      <vt:lpstr>What About Scheduling Apps?</vt:lpstr>
      <vt:lpstr>Monthly Newsletters</vt:lpstr>
      <vt:lpstr>Newsletter Options</vt:lpstr>
      <vt:lpstr>Be Consistent!  </vt:lpstr>
      <vt:lpstr>Concerns  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Camps Connect Online</dc:title>
  <dc:creator>Amy</dc:creator>
  <cp:lastModifiedBy>Amy</cp:lastModifiedBy>
  <cp:revision>27</cp:revision>
  <dcterms:created xsi:type="dcterms:W3CDTF">2012-03-15T03:23:46Z</dcterms:created>
  <dcterms:modified xsi:type="dcterms:W3CDTF">2012-03-17T06:09:31Z</dcterms:modified>
</cp:coreProperties>
</file>